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3" r:id="rId4"/>
    <p:sldId id="258" r:id="rId5"/>
    <p:sldId id="265" r:id="rId6"/>
    <p:sldId id="261" r:id="rId7"/>
    <p:sldId id="264" r:id="rId8"/>
    <p:sldId id="259" r:id="rId9"/>
    <p:sldId id="262" r:id="rId10"/>
    <p:sldId id="260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2730DC-959E-43E4-A132-C1526B70ABFC}">
          <p14:sldIdLst>
            <p14:sldId id="256"/>
            <p14:sldId id="257"/>
            <p14:sldId id="263"/>
            <p14:sldId id="258"/>
            <p14:sldId id="265"/>
            <p14:sldId id="261"/>
            <p14:sldId id="264"/>
            <p14:sldId id="259"/>
            <p14:sldId id="262"/>
            <p14:sldId id="260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60CC4E-CA43-4DC6-A613-790B1B0867A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C9B8B27-9C1B-4769-993B-BFB345648B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journals.plos.org/plosone/article?id=10.1371/journal.pone.0030368" TargetMode="External"/><Relationship Id="rId3" Type="http://schemas.openxmlformats.org/officeDocument/2006/relationships/hyperlink" Target="http://www.about-hus.com/" TargetMode="External"/><Relationship Id="rId7" Type="http://schemas.openxmlformats.org/officeDocument/2006/relationships/hyperlink" Target="http://www.ncbi.nlm.nih.gov/pmc/articles/PMC4077739/" TargetMode="External"/><Relationship Id="rId2" Type="http://schemas.openxmlformats.org/officeDocument/2006/relationships/hyperlink" Target="http://www.ncbi.nlm.nih.gov/pmc/articles/PMC2929601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mc/articles/PMC1540066/" TargetMode="External"/><Relationship Id="rId11" Type="http://schemas.openxmlformats.org/officeDocument/2006/relationships/hyperlink" Target="http://www.ncbi.nlm.nih.gov/pmc/articles/PMC196044/" TargetMode="External"/><Relationship Id="rId5" Type="http://schemas.openxmlformats.org/officeDocument/2006/relationships/hyperlink" Target="http://www.uniprot.org/uniprot/P45578" TargetMode="External"/><Relationship Id="rId10" Type="http://schemas.openxmlformats.org/officeDocument/2006/relationships/hyperlink" Target="http://wwwnc.cdc.gov/eid/article/6/5/00-0503_article" TargetMode="External"/><Relationship Id="rId4" Type="http://schemas.openxmlformats.org/officeDocument/2006/relationships/hyperlink" Target="http://benefitof.net/benefits-of-escherichia-coli/" TargetMode="External"/><Relationship Id="rId9" Type="http://schemas.openxmlformats.org/officeDocument/2006/relationships/hyperlink" Target="http://www.ncbi.nlm.nih.gov/pmc/articles/PMC327840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2601"/>
            <a:ext cx="8001000" cy="18297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E. Coli O157:H7 and Antibiotics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Abhinav Ratnagiri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6384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Many bacterial infections fought with Antibiotics</a:t>
            </a:r>
          </a:p>
          <a:p>
            <a:r>
              <a:rPr lang="en-US" sz="2400" dirty="0" smtClean="0"/>
              <a:t>DNA is damaged in the E. Coli cell</a:t>
            </a:r>
          </a:p>
          <a:p>
            <a:r>
              <a:rPr lang="en-US" sz="2400" dirty="0" err="1" smtClean="0"/>
              <a:t>RecA</a:t>
            </a:r>
            <a:r>
              <a:rPr lang="en-US" sz="2400" dirty="0" smtClean="0"/>
              <a:t> protein is produced</a:t>
            </a:r>
          </a:p>
          <a:p>
            <a:r>
              <a:rPr lang="en-US" sz="2400" dirty="0" err="1" smtClean="0"/>
              <a:t>LexA</a:t>
            </a:r>
            <a:r>
              <a:rPr lang="en-US" sz="2400" dirty="0" smtClean="0"/>
              <a:t> and Cl are repression proteins </a:t>
            </a:r>
          </a:p>
          <a:p>
            <a:r>
              <a:rPr lang="en-US" sz="2400" dirty="0" smtClean="0"/>
              <a:t>Stx1 and Stx2 produced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O157 and Antibiotics</a:t>
            </a:r>
            <a:endParaRPr lang="en-US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3452813" cy="287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3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If a bacteria could detect the </a:t>
            </a:r>
            <a:r>
              <a:rPr lang="en-US" sz="2000" dirty="0" err="1" smtClean="0"/>
              <a:t>RecA</a:t>
            </a:r>
            <a:r>
              <a:rPr lang="en-US" sz="2000" dirty="0" smtClean="0"/>
              <a:t> protein and produce more </a:t>
            </a:r>
            <a:r>
              <a:rPr lang="en-US" sz="2000" dirty="0" err="1" smtClean="0"/>
              <a:t>LexA</a:t>
            </a:r>
            <a:r>
              <a:rPr lang="en-US" sz="2000" dirty="0" smtClean="0"/>
              <a:t> and Cl, then the Shiga toxin wouldn’t be produced.</a:t>
            </a:r>
          </a:p>
          <a:p>
            <a:r>
              <a:rPr lang="en-US" sz="2000" dirty="0" smtClean="0"/>
              <a:t>Antibiotics could then be used to kill the E. Coli O157 bacteria</a:t>
            </a:r>
          </a:p>
          <a:p>
            <a:r>
              <a:rPr lang="en-US" sz="2000" dirty="0" smtClean="0"/>
              <a:t>Only would occur if there are significant amount of E. Coli O157 cells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Idea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038600" cy="278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0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bacteria would have receptors on its membrane to detect the </a:t>
            </a:r>
            <a:r>
              <a:rPr lang="en-US" sz="2000" dirty="0" err="1" smtClean="0"/>
              <a:t>RecA</a:t>
            </a:r>
            <a:r>
              <a:rPr lang="en-US" sz="2000" dirty="0" smtClean="0"/>
              <a:t> protein</a:t>
            </a:r>
          </a:p>
          <a:p>
            <a:r>
              <a:rPr lang="en-US" sz="2000" dirty="0" smtClean="0"/>
              <a:t>Quorum Sensing Receptors also in place </a:t>
            </a:r>
          </a:p>
          <a:p>
            <a:r>
              <a:rPr lang="en-US" sz="2000" dirty="0" smtClean="0"/>
              <a:t>Signals are then sent to the </a:t>
            </a:r>
            <a:r>
              <a:rPr lang="en-US" sz="2000" dirty="0" err="1" smtClean="0"/>
              <a:t>lexA</a:t>
            </a:r>
            <a:r>
              <a:rPr lang="en-US" sz="2000" dirty="0" smtClean="0"/>
              <a:t> and cl genes</a:t>
            </a:r>
          </a:p>
          <a:p>
            <a:r>
              <a:rPr lang="en-US" sz="2000" dirty="0" smtClean="0"/>
              <a:t>Transcription and translation happen and the </a:t>
            </a:r>
            <a:r>
              <a:rPr lang="en-US" sz="2000" dirty="0" err="1" smtClean="0"/>
              <a:t>LexA</a:t>
            </a:r>
            <a:r>
              <a:rPr lang="en-US" sz="2000" dirty="0" smtClean="0"/>
              <a:t> and Cl proteins are produced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</a:t>
            </a:r>
            <a:endParaRPr lang="en-US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15" t="26052" r="28681" b="5950"/>
          <a:stretch/>
        </p:blipFill>
        <p:spPr bwMode="auto">
          <a:xfrm>
            <a:off x="4419600" y="1816100"/>
            <a:ext cx="4648200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75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2000" dirty="0" smtClean="0"/>
              <a:t>Advantages</a:t>
            </a:r>
          </a:p>
          <a:p>
            <a:pPr marL="109728" indent="0" algn="ctr">
              <a:buNone/>
            </a:pPr>
            <a:endParaRPr lang="en-US" sz="2000" dirty="0" smtClean="0"/>
          </a:p>
          <a:p>
            <a:r>
              <a:rPr lang="en-US" sz="2000" dirty="0"/>
              <a:t>Enable antibiotics to be used as a treatment </a:t>
            </a:r>
            <a:r>
              <a:rPr lang="en-US" sz="2000" dirty="0" smtClean="0"/>
              <a:t>method</a:t>
            </a:r>
          </a:p>
          <a:p>
            <a:r>
              <a:rPr lang="en-US" sz="2000" dirty="0" smtClean="0"/>
              <a:t>Could potentially decrease Shiga toxin production</a:t>
            </a:r>
          </a:p>
          <a:p>
            <a:r>
              <a:rPr lang="en-US" sz="2000" dirty="0" smtClean="0"/>
              <a:t>Decrease risk of HUS  </a:t>
            </a:r>
            <a:endParaRPr lang="en-US" sz="2000" dirty="0" smtClean="0"/>
          </a:p>
          <a:p>
            <a:r>
              <a:rPr lang="en-US" sz="2000" dirty="0" smtClean="0"/>
              <a:t>Relatively inexpensive  compared to a kidney transplant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2000" dirty="0" smtClean="0"/>
              <a:t>Disadvantages/Possible Problems</a:t>
            </a:r>
          </a:p>
          <a:p>
            <a:r>
              <a:rPr lang="en-US" sz="2000" dirty="0" err="1" smtClean="0"/>
              <a:t>LexA</a:t>
            </a:r>
            <a:r>
              <a:rPr lang="en-US" sz="2000" dirty="0" smtClean="0"/>
              <a:t> and Cl protein produced could affect non-E. Coli O157 cells around the bacteria</a:t>
            </a:r>
          </a:p>
          <a:p>
            <a:r>
              <a:rPr lang="en-US" sz="2000" dirty="0" smtClean="0"/>
              <a:t>Immune system reactions</a:t>
            </a:r>
          </a:p>
          <a:p>
            <a:r>
              <a:rPr lang="en-US" sz="2000" dirty="0" smtClean="0"/>
              <a:t>Mutations in the </a:t>
            </a:r>
            <a:r>
              <a:rPr lang="en-US" sz="2000" dirty="0" smtClean="0"/>
              <a:t>bacteria</a:t>
            </a:r>
          </a:p>
          <a:p>
            <a:r>
              <a:rPr lang="en-US" sz="2000" dirty="0" smtClean="0"/>
              <a:t>O157 could build up resistance to antibiotics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Advantages and Disadvantages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7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Could be tested in a lab environment (with appropriate safety measures)</a:t>
            </a:r>
          </a:p>
          <a:p>
            <a:r>
              <a:rPr lang="en-US" sz="2000" dirty="0" smtClean="0"/>
              <a:t>Second step would be to add normal cells living in the intestines</a:t>
            </a:r>
          </a:p>
          <a:p>
            <a:r>
              <a:rPr lang="en-US" sz="2000" dirty="0" smtClean="0"/>
              <a:t>GFP and Shiga receptors could be added for this stage of testing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Testing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6000"/>
            <a:ext cx="4038600" cy="269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8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000" dirty="0" smtClean="0">
                <a:hlinkClick r:id="rId2"/>
              </a:rPr>
              <a:t>http://www.ncbi.nlm.nih.gov/pmc/articles/PMC2929601/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3"/>
              </a:rPr>
              <a:t>http://www.about-hus.com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4"/>
              </a:rPr>
              <a:t>http://benefitof.net/benefits-of-escherichia-coli</a:t>
            </a:r>
            <a:r>
              <a:rPr lang="en-US" sz="2000" dirty="0" smtClean="0">
                <a:hlinkClick r:id="rId4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www.uniprot.org/uniprot/P45578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6"/>
              </a:rPr>
              <a:t>http://www.ncbi.nlm.nih.gov/pmc/articles/PMC1540066</a:t>
            </a:r>
            <a:r>
              <a:rPr lang="en-US" sz="2000" dirty="0" smtClean="0">
                <a:hlinkClick r:id="rId6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7"/>
              </a:rPr>
              <a:t>http://www.ncbi.nlm.nih.gov/pmc/articles/PMC4077739</a:t>
            </a:r>
            <a:r>
              <a:rPr lang="en-US" sz="2000" dirty="0" smtClean="0">
                <a:hlinkClick r:id="rId7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8"/>
              </a:rPr>
              <a:t>http://</a:t>
            </a:r>
            <a:r>
              <a:rPr lang="en-US" sz="2000" dirty="0" smtClean="0">
                <a:hlinkClick r:id="rId8"/>
              </a:rPr>
              <a:t>journals.plos.org/plosone/article?id=10.1371/journal.pone.0030368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9"/>
              </a:rPr>
              <a:t>http://www.ncbi.nlm.nih.gov/pmc/articles/PMC3278406</a:t>
            </a:r>
            <a:r>
              <a:rPr lang="en-US" sz="2000" dirty="0" smtClean="0">
                <a:hlinkClick r:id="rId9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10"/>
              </a:rPr>
              <a:t>http://</a:t>
            </a:r>
            <a:r>
              <a:rPr lang="en-US" sz="2000" dirty="0" smtClean="0">
                <a:hlinkClick r:id="rId10"/>
              </a:rPr>
              <a:t>wwwnc.cdc.gov/eid/article/6/5/00-0503_article</a:t>
            </a:r>
            <a:endParaRPr lang="en-US" sz="2000" dirty="0" smtClean="0"/>
          </a:p>
          <a:p>
            <a:pPr marL="109728" indent="0">
              <a:buNone/>
            </a:pPr>
            <a:r>
              <a:rPr lang="en-US" sz="2000" dirty="0">
                <a:hlinkClick r:id="rId11"/>
              </a:rPr>
              <a:t>http://www.ncbi.nlm.nih.gov/pmc/articles/PMC196044</a:t>
            </a:r>
            <a:r>
              <a:rPr lang="en-US" sz="2000" dirty="0" smtClean="0">
                <a:hlinkClick r:id="rId11"/>
              </a:rPr>
              <a:t>/</a:t>
            </a:r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One of the most common pathogenic E. Coli strains (STEC type)</a:t>
            </a:r>
          </a:p>
          <a:p>
            <a:r>
              <a:rPr lang="en-US" sz="2400" dirty="0" smtClean="0"/>
              <a:t>Linked to over 40 outbreaks in the USA since 1999</a:t>
            </a:r>
          </a:p>
          <a:p>
            <a:r>
              <a:rPr lang="en-US" sz="2400" dirty="0" smtClean="0"/>
              <a:t>O is a marker on the surface of the bacteria</a:t>
            </a:r>
          </a:p>
          <a:p>
            <a:r>
              <a:rPr lang="en-US" sz="2400" dirty="0" smtClean="0"/>
              <a:t>H is a marker on the flagellum of the bacteria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E. Coli O157:H7?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2286000"/>
            <a:ext cx="36957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635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History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1243013"/>
            <a:ext cx="7296150" cy="47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147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Diarrhea</a:t>
            </a:r>
          </a:p>
          <a:p>
            <a:r>
              <a:rPr lang="en-US" dirty="0" smtClean="0"/>
              <a:t>Abdominal cramps</a:t>
            </a:r>
          </a:p>
          <a:p>
            <a:r>
              <a:rPr lang="en-US" dirty="0" smtClean="0"/>
              <a:t>HUS (hemolytic uremic syndrome)</a:t>
            </a:r>
          </a:p>
          <a:p>
            <a:r>
              <a:rPr lang="en-US" dirty="0" smtClean="0"/>
              <a:t>Brain damage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Effects on the Body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667000"/>
            <a:ext cx="4480560" cy="309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86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of the most deadly class of toxins</a:t>
            </a:r>
          </a:p>
          <a:p>
            <a:r>
              <a:rPr lang="en-US" dirty="0" smtClean="0"/>
              <a:t>Can cause cholera, dysentery and HUS</a:t>
            </a:r>
          </a:p>
          <a:p>
            <a:r>
              <a:rPr lang="en-US" dirty="0" smtClean="0"/>
              <a:t>A and B subunits bound through </a:t>
            </a:r>
            <a:r>
              <a:rPr lang="en-US" dirty="0" smtClean="0"/>
              <a:t>an alpha helix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subunit has two parts, A1 and A2</a:t>
            </a:r>
          </a:p>
          <a:p>
            <a:r>
              <a:rPr lang="en-US" dirty="0" smtClean="0"/>
              <a:t>Parts connected by a disulfide bond</a:t>
            </a:r>
          </a:p>
          <a:p>
            <a:r>
              <a:rPr lang="en-US" dirty="0" smtClean="0"/>
              <a:t>B subunit used in bonding</a:t>
            </a:r>
          </a:p>
          <a:p>
            <a:r>
              <a:rPr lang="en-US" dirty="0" smtClean="0"/>
              <a:t>Shape is specific to each toxin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AB</a:t>
            </a:r>
            <a:r>
              <a:rPr lang="en-US" baseline="-25000" dirty="0" smtClean="0"/>
              <a:t>5</a:t>
            </a:r>
            <a:r>
              <a:rPr lang="en-US" dirty="0" smtClean="0"/>
              <a:t> Toxins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1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Class </a:t>
            </a:r>
            <a:r>
              <a:rPr lang="en-US" sz="2400" dirty="0"/>
              <a:t>AB</a:t>
            </a:r>
            <a:r>
              <a:rPr lang="en-US" sz="2400" baseline="-25000" dirty="0"/>
              <a:t>5 </a:t>
            </a:r>
            <a:r>
              <a:rPr lang="en-US" sz="2400" dirty="0" smtClean="0"/>
              <a:t>toxin</a:t>
            </a:r>
          </a:p>
          <a:p>
            <a:r>
              <a:rPr lang="en-US" sz="2400" dirty="0" smtClean="0"/>
              <a:t>Binds to glycolipid </a:t>
            </a:r>
            <a:r>
              <a:rPr lang="en-US" sz="2400" dirty="0" err="1" smtClean="0"/>
              <a:t>globotriosylceramide</a:t>
            </a:r>
            <a:r>
              <a:rPr lang="en-US" sz="2400" dirty="0" smtClean="0"/>
              <a:t> (Gb3)</a:t>
            </a:r>
            <a:endParaRPr lang="en-US" sz="2400" dirty="0"/>
          </a:p>
          <a:p>
            <a:r>
              <a:rPr lang="en-US" sz="2400" dirty="0" smtClean="0"/>
              <a:t>Two main types, Stx1 and </a:t>
            </a:r>
            <a:r>
              <a:rPr lang="en-US" sz="2400" dirty="0" smtClean="0"/>
              <a:t>Stx2</a:t>
            </a:r>
          </a:p>
          <a:p>
            <a:r>
              <a:rPr lang="en-US" sz="2400" dirty="0" smtClean="0"/>
              <a:t>Receptors (Gb3) located primarily in the kidneys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Shiga Toxin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44" t="44375" r="38109" b="36442"/>
          <a:stretch/>
        </p:blipFill>
        <p:spPr bwMode="auto">
          <a:xfrm>
            <a:off x="4572000" y="2362200"/>
            <a:ext cx="3981491" cy="202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4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/>
          <a:p>
            <a:r>
              <a:rPr lang="en-US" dirty="0" smtClean="0"/>
              <a:t>Stx1 linked to less disease</a:t>
            </a:r>
          </a:p>
          <a:p>
            <a:r>
              <a:rPr lang="en-US" dirty="0" smtClean="0"/>
              <a:t>About 56% the same as </a:t>
            </a:r>
            <a:r>
              <a:rPr lang="en-US" dirty="0" smtClean="0"/>
              <a:t>Stx2</a:t>
            </a:r>
          </a:p>
          <a:p>
            <a:r>
              <a:rPr lang="en-US" dirty="0" smtClean="0"/>
              <a:t>Also produced by another bacteria that can cause dysentery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Stx2 linked to increase in HUS prevalence</a:t>
            </a:r>
          </a:p>
          <a:p>
            <a:r>
              <a:rPr lang="en-US" dirty="0" smtClean="0"/>
              <a:t>Produced only by E. Coli strains</a:t>
            </a:r>
          </a:p>
          <a:p>
            <a:r>
              <a:rPr lang="en-US" dirty="0" smtClean="0"/>
              <a:t>8 varieties, </a:t>
            </a:r>
            <a:r>
              <a:rPr lang="en-US" dirty="0" smtClean="0"/>
              <a:t>2a-2h</a:t>
            </a:r>
          </a:p>
          <a:p>
            <a:r>
              <a:rPr lang="en-US" dirty="0" smtClean="0"/>
              <a:t>Only 2e has a different receptor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Stx1 vs. Stx2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5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Shiga toxin bonds to </a:t>
            </a:r>
            <a:r>
              <a:rPr lang="en-US" sz="2400" dirty="0" smtClean="0"/>
              <a:t>Gb3</a:t>
            </a:r>
          </a:p>
          <a:p>
            <a:r>
              <a:rPr lang="en-US" sz="2400" dirty="0" smtClean="0"/>
              <a:t>Causes </a:t>
            </a:r>
            <a:r>
              <a:rPr lang="en-US" sz="2400" dirty="0" smtClean="0"/>
              <a:t>cell injury and </a:t>
            </a:r>
            <a:r>
              <a:rPr lang="en-US" sz="2400" dirty="0" smtClean="0"/>
              <a:t>death within blood vessels of the kidneys</a:t>
            </a:r>
            <a:endParaRPr lang="en-US" sz="2400" dirty="0" smtClean="0"/>
          </a:p>
          <a:p>
            <a:r>
              <a:rPr lang="en-US" sz="2400" dirty="0" smtClean="0"/>
              <a:t>Leads to Kidney failure </a:t>
            </a:r>
            <a:endParaRPr lang="en-US" sz="2400" dirty="0" smtClean="0"/>
          </a:p>
          <a:p>
            <a:r>
              <a:rPr lang="en-US" sz="2400" dirty="0" smtClean="0"/>
              <a:t>Gb3 also located in the brain</a:t>
            </a:r>
            <a:endParaRPr lang="en-US" sz="2400" dirty="0" smtClean="0"/>
          </a:p>
          <a:p>
            <a:r>
              <a:rPr lang="en-US" sz="2400" dirty="0" smtClean="0"/>
              <a:t>No known cure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E. Coli O157 and HUS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76400"/>
            <a:ext cx="3929063" cy="313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10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patients heal within 10 days</a:t>
            </a:r>
          </a:p>
          <a:p>
            <a:r>
              <a:rPr lang="en-US" dirty="0" smtClean="0"/>
              <a:t>HUS patients need to be put on dialysis </a:t>
            </a:r>
          </a:p>
          <a:p>
            <a:r>
              <a:rPr lang="en-US" dirty="0" smtClean="0"/>
              <a:t>Antibiotics cause more complications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Treatment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0" r="18018"/>
          <a:stretch/>
        </p:blipFill>
        <p:spPr bwMode="auto">
          <a:xfrm>
            <a:off x="4709877" y="1981200"/>
            <a:ext cx="3900723" cy="239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37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1005</TotalTime>
  <Words>522</Words>
  <Application>Microsoft Office PowerPoint</Application>
  <PresentationFormat>On-screen Show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E. Coli O157:H7 and Antibiotics</vt:lpstr>
      <vt:lpstr>What is E. Coli O157:H7?</vt:lpstr>
      <vt:lpstr>History</vt:lpstr>
      <vt:lpstr>Effects on the Body</vt:lpstr>
      <vt:lpstr>Class AB5 Toxins</vt:lpstr>
      <vt:lpstr>Shiga Toxin</vt:lpstr>
      <vt:lpstr>Stx1 vs. Stx2</vt:lpstr>
      <vt:lpstr>E. Coli O157 and HUS</vt:lpstr>
      <vt:lpstr>Treatment</vt:lpstr>
      <vt:lpstr>O157 and Antibiotics</vt:lpstr>
      <vt:lpstr>My Idea</vt:lpstr>
      <vt:lpstr>Design</vt:lpstr>
      <vt:lpstr>Advantages and Disadvantages</vt:lpstr>
      <vt:lpstr>Testing</vt:lpstr>
      <vt:lpstr>Sources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 Coli O157:H7</dc:title>
  <dc:creator>abhinav ratnagiri</dc:creator>
  <cp:lastModifiedBy>abhinav ratnagiri</cp:lastModifiedBy>
  <cp:revision>23</cp:revision>
  <dcterms:created xsi:type="dcterms:W3CDTF">2016-08-04T03:06:54Z</dcterms:created>
  <dcterms:modified xsi:type="dcterms:W3CDTF">2016-08-05T05:04:54Z</dcterms:modified>
</cp:coreProperties>
</file>